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275" r:id="rId2"/>
    <p:sldId id="478" r:id="rId3"/>
    <p:sldId id="473" r:id="rId4"/>
    <p:sldId id="479" r:id="rId5"/>
    <p:sldId id="483" r:id="rId6"/>
    <p:sldId id="486" r:id="rId7"/>
    <p:sldId id="487" r:id="rId8"/>
    <p:sldId id="482" r:id="rId9"/>
    <p:sldId id="488" r:id="rId10"/>
    <p:sldId id="480" r:id="rId11"/>
    <p:sldId id="491" r:id="rId12"/>
    <p:sldId id="485" r:id="rId13"/>
    <p:sldId id="475" r:id="rId14"/>
    <p:sldId id="481" r:id="rId15"/>
    <p:sldId id="492" r:id="rId16"/>
    <p:sldId id="490" r:id="rId17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4A94"/>
    <a:srgbClr val="FAFAFA"/>
    <a:srgbClr val="1C4C76"/>
    <a:srgbClr val="5E9B9B"/>
    <a:srgbClr val="3C3C3C"/>
    <a:srgbClr val="E6550D"/>
    <a:srgbClr val="93D3C9"/>
    <a:srgbClr val="6C86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590" autoAdjust="0"/>
  </p:normalViewPr>
  <p:slideViewPr>
    <p:cSldViewPr snapToGrid="0" snapToObjects="1">
      <p:cViewPr varScale="1">
        <p:scale>
          <a:sx n="55" d="100"/>
          <a:sy n="55" d="100"/>
        </p:scale>
        <p:origin x="104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229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3748" y="5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7F0BE8-C7DC-4B6A-83D8-DA96E8D00251}" type="datetimeFigureOut">
              <a:rPr lang="es-ES" smtClean="0"/>
              <a:t>19/02/2020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D37B42-2DCB-42FE-88A2-130E42ED856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65362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7.pn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6F6B6-D685-432C-B8C4-6D98E0371344}" type="datetimeFigureOut">
              <a:rPr lang="es-ES" smtClean="0"/>
              <a:t>19/02/2020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68307-B042-4A3A-87E9-C4B96726CCE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066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s-ES" dirty="0" smtClean="0"/>
              <a:t>Cambiar la licencia por la que aplique.</a:t>
            </a:r>
            <a:r>
              <a:rPr lang="es-ES" baseline="0" dirty="0" smtClean="0"/>
              <a:t> 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888995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s-ES" dirty="0" smtClean="0"/>
              <a:t>Cambiar la licencia por la que aplique.</a:t>
            </a:r>
            <a:r>
              <a:rPr lang="es-ES" baseline="0" dirty="0" smtClean="0"/>
              <a:t> 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266755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rculos_azul&amp;roj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278606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logo_grand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48600" y="76200"/>
            <a:ext cx="1176338" cy="827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1" descr="logo_up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9508" y="165570"/>
            <a:ext cx="858396" cy="7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43200" y="990600"/>
            <a:ext cx="6172200" cy="2971800"/>
          </a:xfrm>
        </p:spPr>
        <p:txBody>
          <a:bodyPr/>
          <a:lstStyle>
            <a:lvl1pPr algn="ctr">
              <a:defRPr sz="32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s-ES"/>
              <a:t>Title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962400"/>
            <a:ext cx="6172200" cy="2209800"/>
          </a:xfr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/>
              <a:t>Subtitle</a:t>
            </a:r>
            <a:endParaRPr lang="es-ES_tradnl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9918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685800" y="720969"/>
            <a:ext cx="7772400" cy="5603631"/>
          </a:xfrm>
        </p:spPr>
        <p:txBody>
          <a:bodyPr/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69448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8096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94" name="Text Box 22"/>
          <p:cNvSpPr txBox="1">
            <a:spLocks noChangeArrowheads="1"/>
          </p:cNvSpPr>
          <p:nvPr userDrawn="1"/>
        </p:nvSpPr>
        <p:spPr bwMode="auto">
          <a:xfrm>
            <a:off x="0" y="6606000"/>
            <a:ext cx="9144000" cy="252000"/>
          </a:xfrm>
          <a:prstGeom prst="rect">
            <a:avLst/>
          </a:prstGeom>
          <a:solidFill>
            <a:srgbClr val="2F7AAD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9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9892" name="Text Box 20"/>
          <p:cNvSpPr txBox="1">
            <a:spLocks noChangeArrowheads="1"/>
          </p:cNvSpPr>
          <p:nvPr/>
        </p:nvSpPr>
        <p:spPr bwMode="auto">
          <a:xfrm>
            <a:off x="0" y="-10830"/>
            <a:ext cx="9144000" cy="457200"/>
          </a:xfrm>
          <a:prstGeom prst="rect">
            <a:avLst/>
          </a:prstGeom>
          <a:solidFill>
            <a:srgbClr val="E80000"/>
          </a:solidFill>
          <a:ln w="9525">
            <a:noFill/>
            <a:miter lim="800000"/>
            <a:headEnd/>
            <a:tailEnd/>
          </a:ln>
          <a:effectLst>
            <a:reflection endPos="0" dist="50800" dir="5400000" sy="-100000" algn="bl" rotWithShape="0"/>
          </a:effectLst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24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33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 smtClean="0"/>
              <a:t>Slide</a:t>
            </a:r>
            <a:r>
              <a:rPr lang="es-ES" dirty="0" smtClean="0"/>
              <a:t> </a:t>
            </a:r>
            <a:r>
              <a:rPr lang="es-ES" dirty="0" err="1" smtClean="0"/>
              <a:t>Title</a:t>
            </a:r>
            <a:endParaRPr lang="es-ES" dirty="0" smtClean="0"/>
          </a:p>
        </p:txBody>
      </p:sp>
      <p:sp>
        <p:nvSpPr>
          <p:cNvPr id="1034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720969"/>
            <a:ext cx="7772400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 smtClean="0"/>
              <a:t>Example</a:t>
            </a:r>
            <a:r>
              <a:rPr lang="es-ES" dirty="0" smtClean="0"/>
              <a:t> of </a:t>
            </a:r>
            <a:r>
              <a:rPr lang="es-ES" dirty="0" err="1" smtClean="0"/>
              <a:t>text</a:t>
            </a:r>
            <a:endParaRPr lang="es-ES" dirty="0" smtClean="0"/>
          </a:p>
          <a:p>
            <a:pPr lvl="1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1</a:t>
            </a:r>
          </a:p>
          <a:p>
            <a:pPr lvl="2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2</a:t>
            </a:r>
          </a:p>
          <a:p>
            <a:pPr lvl="3"/>
            <a:r>
              <a:rPr lang="es-ES" dirty="0" err="1" smtClean="0"/>
              <a:t>Example</a:t>
            </a:r>
            <a:r>
              <a:rPr lang="es-ES" dirty="0" smtClean="0"/>
              <a:t> of a </a:t>
            </a:r>
            <a:r>
              <a:rPr lang="es-ES" dirty="0" err="1" smtClean="0"/>
              <a:t>list</a:t>
            </a:r>
            <a:r>
              <a:rPr lang="es-ES" dirty="0" smtClean="0"/>
              <a:t> </a:t>
            </a:r>
            <a:r>
              <a:rPr lang="es-ES" dirty="0" err="1" smtClean="0"/>
              <a:t>level</a:t>
            </a:r>
            <a:r>
              <a:rPr lang="es-ES" dirty="0" smtClean="0"/>
              <a:t> 3</a:t>
            </a:r>
          </a:p>
        </p:txBody>
      </p:sp>
      <p:pic>
        <p:nvPicPr>
          <p:cNvPr id="21" name="Imagen 204" descr="triple_left.png"/>
          <p:cNvPicPr>
            <a:picLocks noChangeAspect="1"/>
          </p:cNvPicPr>
          <p:nvPr userDrawn="1"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30"/>
            <a:ext cx="209620" cy="457200"/>
          </a:xfrm>
          <a:prstGeom prst="rect">
            <a:avLst/>
          </a:prstGeom>
          <a:effectLst/>
        </p:spPr>
      </p:pic>
      <p:sp>
        <p:nvSpPr>
          <p:cNvPr id="9" name="Rectangle 6"/>
          <p:cNvSpPr>
            <a:spLocks noGrp="1" noChangeAspect="1" noChangeArrowheads="1"/>
          </p:cNvSpPr>
          <p:nvPr>
            <p:ph type="sldNum" sz="quarter" idx="4"/>
          </p:nvPr>
        </p:nvSpPr>
        <p:spPr bwMode="auto">
          <a:xfrm>
            <a:off x="8623954" y="6606000"/>
            <a:ext cx="252000" cy="252000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13" name="Rectangle 11"/>
          <p:cNvSpPr txBox="1">
            <a:spLocks noChangeArrowheads="1"/>
          </p:cNvSpPr>
          <p:nvPr userDrawn="1"/>
        </p:nvSpPr>
        <p:spPr bwMode="auto">
          <a:xfrm>
            <a:off x="0" y="6606000"/>
            <a:ext cx="4099560" cy="252000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defTabSz="914400" fontAlgn="base">
              <a:spcBef>
                <a:spcPct val="0"/>
              </a:spcBef>
              <a:spcAft>
                <a:spcPct val="0"/>
              </a:spcAft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s-ES" dirty="0" err="1" smtClean="0">
                <a:latin typeface="Helvetica" charset="0"/>
                <a:ea typeface="Helvetica" charset="0"/>
                <a:cs typeface="Helvetica" charset="0"/>
              </a:rPr>
              <a:t>Frenetic</a:t>
            </a:r>
            <a:r>
              <a:rPr lang="es-E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s-ES" dirty="0" err="1" smtClean="0">
                <a:latin typeface="Helvetica" charset="0"/>
                <a:ea typeface="Helvetica" charset="0"/>
                <a:cs typeface="Helvetica" charset="0"/>
              </a:rPr>
              <a:t>Race</a:t>
            </a:r>
            <a:r>
              <a:rPr lang="es-E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s-ES" dirty="0" err="1" smtClean="0">
                <a:latin typeface="Helvetica" charset="0"/>
                <a:ea typeface="Helvetica" charset="0"/>
                <a:cs typeface="Helvetica" charset="0"/>
              </a:rPr>
              <a:t>Against</a:t>
            </a:r>
            <a:r>
              <a:rPr lang="es-ES" dirty="0" smtClean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s-ES" dirty="0" err="1" smtClean="0">
                <a:latin typeface="Helvetica" charset="0"/>
                <a:ea typeface="Helvetica" charset="0"/>
                <a:cs typeface="Helvetica" charset="0"/>
              </a:rPr>
              <a:t>Bureaucracy</a:t>
            </a:r>
            <a:endParaRPr lang="es-ES" dirty="0" smtClean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8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2" r:id="rId3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Helvetica" charset="0"/>
          <a:ea typeface="Helvetica" charset="0"/>
          <a:cs typeface="Helvetica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4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.AppleSystemUIFont" charset="-120"/>
        <a:buChar char="-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m.es/Estudiantes/Estudios_Titulaciones/Estudios_Doctorado/normativa" TargetMode="External"/><Relationship Id="rId2" Type="http://schemas.openxmlformats.org/officeDocument/2006/relationships/hyperlink" Target="http://www.dia.fi.upm.es/doctoradoia/?q=es/node/22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ducacion.gob.es/teseo/irGestionarConsulta.do" TargetMode="External"/><Relationship Id="rId5" Type="http://schemas.openxmlformats.org/officeDocument/2006/relationships/hyperlink" Target="https://www.upm.es/Estudiantes/Estudios_Titulaciones/Estudios_Doctorado/Tesis/Impresos" TargetMode="External"/><Relationship Id="rId4" Type="http://schemas.openxmlformats.org/officeDocument/2006/relationships/hyperlink" Target="https://www.upm.es/politecnica_virtual/login.upm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m.es/sfs/Rectorado/Vicerrectorado%20de%20Investigacion/Doctorado/Normativa/Documentos/Criterios_calidad_Tesis_Doctorales.pdf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pm.es/Estudiantes/Estudios_Titulaciones/Estudios_Doctorado/Tesis/mencion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666088" y="4353724"/>
            <a:ext cx="6429388" cy="1352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Pablo Calleja</a:t>
            </a: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Julia Bosque</a:t>
            </a: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endParaRPr lang="es-ES" b="1" kern="0" dirty="0" smtClean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Ontology</a:t>
            </a: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Engineering</a:t>
            </a: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Group</a:t>
            </a:r>
            <a:endParaRPr lang="es-ES" kern="0" dirty="0" smtClean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Universidad Politécnica de Madrid,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Spain</a:t>
            </a:r>
            <a:endParaRPr lang="en-GB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600" kern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778371" y="1210521"/>
            <a:ext cx="6365632" cy="2833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endParaRPr lang="en-US" sz="3600" kern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r>
              <a:rPr lang="en-US" sz="3600" kern="0" dirty="0" smtClean="0">
                <a:latin typeface="Helvetica Neue" charset="0"/>
                <a:ea typeface="Helvetica Neue" charset="0"/>
                <a:cs typeface="Helvetica Neue" charset="0"/>
              </a:rPr>
              <a:t>Frenetic Race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</a:rPr>
              <a:t>Against </a:t>
            </a:r>
            <a:r>
              <a:rPr lang="en-US" sz="3600" kern="0" dirty="0" smtClean="0">
                <a:latin typeface="Helvetica Neue" charset="0"/>
                <a:ea typeface="Helvetica Neue" charset="0"/>
                <a:cs typeface="Helvetica Neue" charset="0"/>
              </a:rPr>
              <a:t>Bureaucracy</a:t>
            </a:r>
            <a:endParaRPr lang="en-US" sz="36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endParaRPr lang="en-US" sz="2800" kern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r>
              <a:rPr lang="en-US" sz="4800" kern="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endParaRPr lang="en-US" sz="2800" kern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14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42" y="6506110"/>
            <a:ext cx="246960" cy="252000"/>
          </a:xfrm>
          <a:prstGeom prst="rect">
            <a:avLst/>
          </a:prstGeom>
        </p:spPr>
      </p:pic>
      <p:sp>
        <p:nvSpPr>
          <p:cNvPr id="16" name="TextBox 6"/>
          <p:cNvSpPr txBox="1"/>
          <p:nvPr/>
        </p:nvSpPr>
        <p:spPr>
          <a:xfrm>
            <a:off x="5880782" y="6415708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20/2/2020</a:t>
            </a:r>
          </a:p>
        </p:txBody>
      </p:sp>
      <p:sp>
        <p:nvSpPr>
          <p:cNvPr id="9" name="TextBox 6"/>
          <p:cNvSpPr txBox="1"/>
          <p:nvPr/>
        </p:nvSpPr>
        <p:spPr>
          <a:xfrm>
            <a:off x="3008160" y="6048731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pcalleja@fi.upm.es</a:t>
            </a:r>
          </a:p>
        </p:txBody>
      </p:sp>
      <p:pic>
        <p:nvPicPr>
          <p:cNvPr id="12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505" y="6137138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6"/>
          <p:cNvSpPr txBox="1"/>
          <p:nvPr/>
        </p:nvSpPr>
        <p:spPr>
          <a:xfrm>
            <a:off x="2968787" y="6385797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@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SPabloCalleja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7" name="Picture 11" descr="https://encrypted-tbn0.gstatic.com/images?q=tbn:ANd9GcR8p3G5JBRQyvYSIijdMPKozFn93uiMnby2CbWbgdIHM-cqmUZm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87" y="6447112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7446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Diagram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10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6" name="Rectángulo 5"/>
          <p:cNvSpPr/>
          <p:nvPr/>
        </p:nvSpPr>
        <p:spPr bwMode="auto">
          <a:xfrm>
            <a:off x="1222702" y="723900"/>
            <a:ext cx="1641148" cy="3873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dirty="0" smtClean="0">
                <a:solidFill>
                  <a:schemeClr val="tx1"/>
                </a:solidFill>
                <a:latin typeface="Arial" pitchFamily="34" charset="0"/>
              </a:rPr>
              <a:t>Doctorando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7" name="Rectángulo 6"/>
          <p:cNvSpPr/>
          <p:nvPr/>
        </p:nvSpPr>
        <p:spPr bwMode="auto">
          <a:xfrm>
            <a:off x="3784927" y="723900"/>
            <a:ext cx="1641148" cy="3873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dirty="0" smtClean="0">
                <a:solidFill>
                  <a:schemeClr val="tx1"/>
                </a:solidFill>
                <a:latin typeface="Arial" pitchFamily="34" charset="0"/>
              </a:rPr>
              <a:t>CAPD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8" name="Rectángulo 7"/>
          <p:cNvSpPr/>
          <p:nvPr/>
        </p:nvSpPr>
        <p:spPr bwMode="auto">
          <a:xfrm>
            <a:off x="6347152" y="723900"/>
            <a:ext cx="1641148" cy="3873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dirty="0" smtClean="0">
                <a:solidFill>
                  <a:schemeClr val="tx1"/>
                </a:solidFill>
                <a:latin typeface="Arial" pitchFamily="34" charset="0"/>
              </a:rPr>
              <a:t>CDU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cxnSp>
        <p:nvCxnSpPr>
          <p:cNvPr id="10" name="Conector recto 9"/>
          <p:cNvCxnSpPr>
            <a:stCxn id="6" idx="2"/>
          </p:cNvCxnSpPr>
          <p:nvPr/>
        </p:nvCxnSpPr>
        <p:spPr bwMode="auto">
          <a:xfrm>
            <a:off x="2043276" y="1111250"/>
            <a:ext cx="0" cy="522605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cto 11"/>
          <p:cNvCxnSpPr>
            <a:stCxn id="7" idx="2"/>
          </p:cNvCxnSpPr>
          <p:nvPr/>
        </p:nvCxnSpPr>
        <p:spPr bwMode="auto">
          <a:xfrm>
            <a:off x="4605501" y="1111250"/>
            <a:ext cx="7535" cy="52705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cto 12"/>
          <p:cNvCxnSpPr>
            <a:stCxn id="8" idx="2"/>
          </p:cNvCxnSpPr>
          <p:nvPr/>
        </p:nvCxnSpPr>
        <p:spPr bwMode="auto">
          <a:xfrm>
            <a:off x="7167726" y="1111250"/>
            <a:ext cx="0" cy="522605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/>
          <p:nvPr/>
        </p:nvCxnSpPr>
        <p:spPr bwMode="auto">
          <a:xfrm>
            <a:off x="2043276" y="1568450"/>
            <a:ext cx="2562225" cy="209550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Rectángulo 20"/>
          <p:cNvSpPr/>
          <p:nvPr/>
        </p:nvSpPr>
        <p:spPr bwMode="auto">
          <a:xfrm>
            <a:off x="4654877" y="1444624"/>
            <a:ext cx="2408074" cy="87153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-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Rendimiento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 </a:t>
            </a:r>
            <a:r>
              <a:rPr lang="en-US" sz="1200" dirty="0" err="1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científico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 approval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- Examination panel approval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- Thesis authorization 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itchFamily="34" charset="0"/>
            </a:endParaRPr>
          </a:p>
        </p:txBody>
      </p:sp>
      <p:sp>
        <p:nvSpPr>
          <p:cNvPr id="22" name="Rectángulo 21"/>
          <p:cNvSpPr/>
          <p:nvPr/>
        </p:nvSpPr>
        <p:spPr bwMode="auto">
          <a:xfrm>
            <a:off x="579601" y="1328737"/>
            <a:ext cx="1431598" cy="6889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Documentation in PV &amp; notification to DIA secretary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itchFamily="34" charset="0"/>
            </a:endParaRPr>
          </a:p>
        </p:txBody>
      </p:sp>
      <p:cxnSp>
        <p:nvCxnSpPr>
          <p:cNvPr id="23" name="Conector recto de flecha 22"/>
          <p:cNvCxnSpPr/>
          <p:nvPr/>
        </p:nvCxnSpPr>
        <p:spPr bwMode="auto">
          <a:xfrm flipH="1">
            <a:off x="2048203" y="2170112"/>
            <a:ext cx="2557299" cy="630238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7" name="Rectángulo 26"/>
          <p:cNvSpPr/>
          <p:nvPr/>
        </p:nvSpPr>
        <p:spPr bwMode="auto">
          <a:xfrm>
            <a:off x="579601" y="2485231"/>
            <a:ext cx="1431598" cy="6889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Thesis Payment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itchFamily="34" charset="0"/>
            </a:endParaRPr>
          </a:p>
        </p:txBody>
      </p:sp>
      <p:sp>
        <p:nvSpPr>
          <p:cNvPr id="28" name="Rectángulo 27"/>
          <p:cNvSpPr/>
          <p:nvPr/>
        </p:nvSpPr>
        <p:spPr bwMode="auto">
          <a:xfrm>
            <a:off x="7272499" y="3031331"/>
            <a:ext cx="1636879" cy="6889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- </a:t>
            </a: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Thesis examination panel appointment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accent1">
                    <a:lumMod val="75000"/>
                  </a:schemeClr>
                </a:solidFill>
                <a:latin typeface="Arial" pitchFamily="34" charset="0"/>
              </a:rPr>
              <a:t>- Thesis authorization 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itchFamily="34" charset="0"/>
            </a:endParaRPr>
          </a:p>
        </p:txBody>
      </p:sp>
      <p:cxnSp>
        <p:nvCxnSpPr>
          <p:cNvPr id="29" name="Conector recto de flecha 28"/>
          <p:cNvCxnSpPr/>
          <p:nvPr/>
        </p:nvCxnSpPr>
        <p:spPr bwMode="auto">
          <a:xfrm>
            <a:off x="2087399" y="2959100"/>
            <a:ext cx="5030951" cy="393794"/>
          </a:xfrm>
          <a:prstGeom prst="straightConnector1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3" name="Rectángulo 32"/>
          <p:cNvSpPr/>
          <p:nvPr/>
        </p:nvSpPr>
        <p:spPr bwMode="auto">
          <a:xfrm rot="240947">
            <a:off x="2796659" y="1332715"/>
            <a:ext cx="1543494" cy="2852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</a:rPr>
              <a:t>Maximum 10 days</a:t>
            </a:r>
            <a:endParaRPr kumimoji="0" 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4" name="Rectángulo 33"/>
          <p:cNvSpPr/>
          <p:nvPr/>
        </p:nvSpPr>
        <p:spPr bwMode="auto">
          <a:xfrm rot="20749552">
            <a:off x="2590741" y="2074493"/>
            <a:ext cx="1543494" cy="2852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</a:rPr>
              <a:t>Immediate</a:t>
            </a:r>
            <a:endParaRPr kumimoji="0" 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5" name="Rectángulo 34"/>
          <p:cNvSpPr/>
          <p:nvPr/>
        </p:nvSpPr>
        <p:spPr bwMode="auto">
          <a:xfrm rot="262246">
            <a:off x="4682354" y="2922031"/>
            <a:ext cx="1543494" cy="2852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</a:rPr>
              <a:t>Minimum 15 days</a:t>
            </a:r>
            <a:endParaRPr kumimoji="0" 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39" name="Rectángulo 38"/>
          <p:cNvSpPr/>
          <p:nvPr/>
        </p:nvSpPr>
        <p:spPr bwMode="auto">
          <a:xfrm>
            <a:off x="207500" y="3537090"/>
            <a:ext cx="4356160" cy="68897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Pablo Use Case: Deposit Limit 30 September 2019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40" name="Rectángulo 39"/>
          <p:cNvSpPr/>
          <p:nvPr/>
        </p:nvSpPr>
        <p:spPr bwMode="auto">
          <a:xfrm>
            <a:off x="210730" y="5165160"/>
            <a:ext cx="4405204" cy="29816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Julia Use Case: Deposit Limit 15 September 2019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45" name="Elipse 44"/>
          <p:cNvSpPr/>
          <p:nvPr/>
        </p:nvSpPr>
        <p:spPr bwMode="auto">
          <a:xfrm>
            <a:off x="1944851" y="4134013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46" name="Conector recto de flecha 45"/>
          <p:cNvCxnSpPr/>
          <p:nvPr/>
        </p:nvCxnSpPr>
        <p:spPr bwMode="auto">
          <a:xfrm>
            <a:off x="2120780" y="4213341"/>
            <a:ext cx="2415125" cy="46452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8" name="Elipse 47"/>
          <p:cNvSpPr/>
          <p:nvPr/>
        </p:nvSpPr>
        <p:spPr bwMode="auto">
          <a:xfrm>
            <a:off x="1944851" y="4708757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49" name="Conector recto de flecha 48"/>
          <p:cNvCxnSpPr>
            <a:stCxn id="48" idx="6"/>
            <a:endCxn id="55" idx="2"/>
          </p:cNvCxnSpPr>
          <p:nvPr/>
        </p:nvCxnSpPr>
        <p:spPr bwMode="auto">
          <a:xfrm>
            <a:off x="2141701" y="4800809"/>
            <a:ext cx="4948467" cy="42266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1" name="Elipse 50"/>
          <p:cNvSpPr/>
          <p:nvPr/>
        </p:nvSpPr>
        <p:spPr bwMode="auto">
          <a:xfrm>
            <a:off x="4531340" y="4188674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52" name="Conector recto de flecha 51"/>
          <p:cNvCxnSpPr/>
          <p:nvPr/>
        </p:nvCxnSpPr>
        <p:spPr bwMode="auto">
          <a:xfrm flipH="1">
            <a:off x="1977171" y="4301658"/>
            <a:ext cx="2668557" cy="423558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5" name="Elipse 54"/>
          <p:cNvSpPr/>
          <p:nvPr/>
        </p:nvSpPr>
        <p:spPr bwMode="auto">
          <a:xfrm>
            <a:off x="7090168" y="4751023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57" name="Rectángulo 56"/>
          <p:cNvSpPr/>
          <p:nvPr/>
        </p:nvSpPr>
        <p:spPr bwMode="auto">
          <a:xfrm>
            <a:off x="7347421" y="4647143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</a:rPr>
              <a:t>15</a:t>
            </a:r>
            <a:r>
              <a:rPr kumimoji="0" lang="en-US" sz="1200" i="0" u="none" strike="noStrike" cap="none" normalizeH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</a:rPr>
              <a:t> October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aseline="0" dirty="0" smtClean="0">
                <a:solidFill>
                  <a:srgbClr val="C00000"/>
                </a:solidFill>
                <a:latin typeface="Arial" pitchFamily="34" charset="0"/>
              </a:rPr>
              <a:t>Last CDU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58" name="Rectángulo 57"/>
          <p:cNvSpPr/>
          <p:nvPr/>
        </p:nvSpPr>
        <p:spPr bwMode="auto">
          <a:xfrm>
            <a:off x="756560" y="3960142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20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60" name="Rectángulo 59"/>
          <p:cNvSpPr/>
          <p:nvPr/>
        </p:nvSpPr>
        <p:spPr bwMode="auto">
          <a:xfrm>
            <a:off x="4929966" y="4164230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26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61" name="Rectángulo 60"/>
          <p:cNvSpPr/>
          <p:nvPr/>
        </p:nvSpPr>
        <p:spPr bwMode="auto">
          <a:xfrm>
            <a:off x="817104" y="4555307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26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62" name="Elipse 61"/>
          <p:cNvSpPr/>
          <p:nvPr/>
        </p:nvSpPr>
        <p:spPr bwMode="auto">
          <a:xfrm>
            <a:off x="1944851" y="5633016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63" name="Conector recto de flecha 62"/>
          <p:cNvCxnSpPr/>
          <p:nvPr/>
        </p:nvCxnSpPr>
        <p:spPr bwMode="auto">
          <a:xfrm>
            <a:off x="2120780" y="5712344"/>
            <a:ext cx="2415125" cy="46452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4" name="Elipse 63"/>
          <p:cNvSpPr/>
          <p:nvPr/>
        </p:nvSpPr>
        <p:spPr bwMode="auto">
          <a:xfrm>
            <a:off x="1944851" y="6207760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65" name="Conector recto de flecha 64"/>
          <p:cNvCxnSpPr>
            <a:stCxn id="64" idx="6"/>
            <a:endCxn id="68" idx="2"/>
          </p:cNvCxnSpPr>
          <p:nvPr/>
        </p:nvCxnSpPr>
        <p:spPr bwMode="auto">
          <a:xfrm>
            <a:off x="2141701" y="6299812"/>
            <a:ext cx="4948467" cy="42266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6" name="Elipse 65"/>
          <p:cNvSpPr/>
          <p:nvPr/>
        </p:nvSpPr>
        <p:spPr bwMode="auto">
          <a:xfrm>
            <a:off x="4531340" y="5687677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cxnSp>
        <p:nvCxnSpPr>
          <p:cNvPr id="67" name="Conector recto de flecha 66"/>
          <p:cNvCxnSpPr/>
          <p:nvPr/>
        </p:nvCxnSpPr>
        <p:spPr bwMode="auto">
          <a:xfrm flipH="1">
            <a:off x="1977171" y="5800661"/>
            <a:ext cx="2668557" cy="423558"/>
          </a:xfrm>
          <a:prstGeom prst="straightConnector1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8" name="Elipse 67"/>
          <p:cNvSpPr/>
          <p:nvPr/>
        </p:nvSpPr>
        <p:spPr bwMode="auto">
          <a:xfrm>
            <a:off x="7090168" y="6250026"/>
            <a:ext cx="196850" cy="184103"/>
          </a:xfrm>
          <a:prstGeom prst="ellipse">
            <a:avLst/>
          </a:prstGeom>
          <a:solidFill>
            <a:srgbClr val="C000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69" name="Rectángulo 68"/>
          <p:cNvSpPr/>
          <p:nvPr/>
        </p:nvSpPr>
        <p:spPr bwMode="auto">
          <a:xfrm>
            <a:off x="7347421" y="6146146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</a:rPr>
              <a:t>15</a:t>
            </a:r>
            <a:r>
              <a:rPr kumimoji="0" lang="en-US" sz="1200" i="0" u="none" strike="noStrike" cap="none" normalizeH="0" dirty="0" smtClean="0">
                <a:ln>
                  <a:noFill/>
                </a:ln>
                <a:solidFill>
                  <a:srgbClr val="C00000"/>
                </a:solidFill>
                <a:effectLst/>
                <a:latin typeface="Arial" pitchFamily="34" charset="0"/>
              </a:rPr>
              <a:t> October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aseline="0" dirty="0" smtClean="0">
                <a:solidFill>
                  <a:srgbClr val="C00000"/>
                </a:solidFill>
                <a:latin typeface="Arial" pitchFamily="34" charset="0"/>
              </a:rPr>
              <a:t>Last CDU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70" name="Rectángulo 69"/>
          <p:cNvSpPr/>
          <p:nvPr/>
        </p:nvSpPr>
        <p:spPr bwMode="auto">
          <a:xfrm>
            <a:off x="766445" y="5459145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4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71" name="Rectángulo 70"/>
          <p:cNvSpPr/>
          <p:nvPr/>
        </p:nvSpPr>
        <p:spPr bwMode="auto">
          <a:xfrm>
            <a:off x="4929966" y="5663233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11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  <p:sp>
        <p:nvSpPr>
          <p:cNvPr id="72" name="Rectángulo 71"/>
          <p:cNvSpPr/>
          <p:nvPr/>
        </p:nvSpPr>
        <p:spPr bwMode="auto">
          <a:xfrm>
            <a:off x="817104" y="6054310"/>
            <a:ext cx="1281758" cy="360947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C00000"/>
                </a:solidFill>
                <a:latin typeface="Arial" pitchFamily="34" charset="0"/>
              </a:rPr>
              <a:t>11 September</a:t>
            </a:r>
            <a:endParaRPr kumimoji="0" lang="en-US" sz="1200" i="0" u="none" strike="noStrike" cap="none" normalizeH="0" baseline="0" dirty="0">
              <a:ln>
                <a:noFill/>
              </a:ln>
              <a:solidFill>
                <a:srgbClr val="C00000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67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5" grpId="0" animBg="1"/>
      <p:bldP spid="48" grpId="0" animBg="1"/>
      <p:bldP spid="51" grpId="0" animBg="1"/>
      <p:bldP spid="55" grpId="0" animBg="1"/>
      <p:bldP spid="57" grpId="0"/>
      <p:bldP spid="58" grpId="0"/>
      <p:bldP spid="60" grpId="0"/>
      <p:bldP spid="61" grpId="0"/>
      <p:bldP spid="62" grpId="0" animBg="1"/>
      <p:bldP spid="64" grpId="0" animBg="1"/>
      <p:bldP spid="66" grpId="0" animBg="1"/>
      <p:bldP spid="68" grpId="0" animBg="1"/>
      <p:bldP spid="69" grpId="0"/>
      <p:bldP spid="70" grpId="0"/>
      <p:bldP spid="71" grpId="0"/>
      <p:bldP spid="7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Deposit</a:t>
            </a:r>
            <a:r>
              <a:rPr lang="es-ES" dirty="0" smtClean="0"/>
              <a:t>. </a:t>
            </a:r>
            <a:r>
              <a:rPr lang="es-ES" dirty="0" err="1" smtClean="0"/>
              <a:t>Next</a:t>
            </a:r>
            <a:r>
              <a:rPr lang="es-ES" dirty="0" smtClean="0"/>
              <a:t> </a:t>
            </a:r>
            <a:r>
              <a:rPr lang="es-ES" dirty="0" err="1" smtClean="0"/>
              <a:t>steps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11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70" t="58755" r="15655" b="1976"/>
          <a:stretch/>
        </p:blipFill>
        <p:spPr bwMode="auto">
          <a:xfrm>
            <a:off x="1631950" y="622300"/>
            <a:ext cx="5048250" cy="242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3"/>
          <p:cNvSpPr txBox="1">
            <a:spLocks/>
          </p:cNvSpPr>
          <p:nvPr/>
        </p:nvSpPr>
        <p:spPr bwMode="auto">
          <a:xfrm>
            <a:off x="993637" y="3307657"/>
            <a:ext cx="7550804" cy="28784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n-US" sz="2800" b="1" kern="0" dirty="0" err="1" smtClean="0"/>
              <a:t>Teseo</a:t>
            </a:r>
            <a:r>
              <a:rPr lang="en-US" kern="0" dirty="0" smtClean="0"/>
              <a:t>: </a:t>
            </a:r>
          </a:p>
          <a:p>
            <a:pPr defTabSz="914400"/>
            <a:r>
              <a:rPr lang="en-US" kern="0" dirty="0" smtClean="0"/>
              <a:t>Essential Information about your thesis</a:t>
            </a:r>
          </a:p>
          <a:p>
            <a:pPr lvl="1" defTabSz="914400"/>
            <a:r>
              <a:rPr lang="en-US" sz="1800" kern="0" dirty="0" smtClean="0"/>
              <a:t>Keywords</a:t>
            </a:r>
          </a:p>
          <a:p>
            <a:pPr lvl="1" defTabSz="914400"/>
            <a:r>
              <a:rPr lang="en-US" sz="1800" kern="0" dirty="0" smtClean="0"/>
              <a:t>Directors</a:t>
            </a:r>
          </a:p>
          <a:p>
            <a:pPr lvl="1" defTabSz="914400"/>
            <a:r>
              <a:rPr lang="en-US" sz="1800" kern="0" dirty="0" smtClean="0"/>
              <a:t>Tribunal: Affiliation, DNI, Passport, …</a:t>
            </a:r>
          </a:p>
          <a:p>
            <a:pPr defTabSz="914400"/>
            <a:r>
              <a:rPr lang="en-US" kern="0" dirty="0" smtClean="0"/>
              <a:t>Follow the tutorial in UPM Prints	 </a:t>
            </a:r>
          </a:p>
          <a:p>
            <a:pPr defTabSz="914400"/>
            <a:r>
              <a:rPr lang="en-US" kern="0" dirty="0" smtClean="0"/>
              <a:t>Can be completed after the defense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66853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Defense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155" y="679316"/>
            <a:ext cx="8530599" cy="5111883"/>
          </a:xfrm>
        </p:spPr>
      </p:pic>
    </p:spTree>
    <p:extLst>
      <p:ext uri="{BB962C8B-B14F-4D97-AF65-F5344CB8AC3E}">
        <p14:creationId xmlns:p14="http://schemas.microsoft.com/office/powerpoint/2010/main" val="126007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>
              <a:defRPr/>
            </a:pPr>
            <a:r>
              <a:rPr lang="es-ES" altLang="es-ES_tradnl" dirty="0" err="1" smtClean="0">
                <a:solidFill>
                  <a:srgbClr val="FFFFFF"/>
                </a:solidFill>
              </a:rPr>
              <a:t>Title</a:t>
            </a:r>
            <a:r>
              <a:rPr lang="es-ES" altLang="es-ES_tradnl" dirty="0" smtClean="0">
                <a:solidFill>
                  <a:srgbClr val="FFFFFF"/>
                </a:solidFill>
              </a:rPr>
              <a:t> </a:t>
            </a:r>
            <a:r>
              <a:rPr lang="es-ES" altLang="es-ES_tradnl" dirty="0" err="1" smtClean="0">
                <a:solidFill>
                  <a:srgbClr val="FFFFFF"/>
                </a:solidFill>
              </a:rPr>
              <a:t>Application</a:t>
            </a:r>
            <a:endParaRPr lang="es-ES" altLang="es-ES_tradnl" dirty="0">
              <a:solidFill>
                <a:srgbClr val="FFFFFF"/>
              </a:solidFill>
            </a:endParaRPr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Requirements </a:t>
            </a:r>
          </a:p>
          <a:p>
            <a:pPr lvl="1"/>
            <a:r>
              <a:rPr lang="en-US" dirty="0" smtClean="0"/>
              <a:t>CAPD – Cum Laude </a:t>
            </a:r>
          </a:p>
          <a:p>
            <a:pPr lvl="1"/>
            <a:r>
              <a:rPr lang="en-US" dirty="0"/>
              <a:t>DIA Secretary </a:t>
            </a:r>
            <a:r>
              <a:rPr lang="en-US" dirty="0" smtClean="0"/>
              <a:t>informs FI Secretary 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Documents:</a:t>
            </a:r>
          </a:p>
          <a:p>
            <a:pPr lvl="1"/>
            <a:r>
              <a:rPr lang="en-US" dirty="0" smtClean="0"/>
              <a:t>Thesis Payment documents (4 – 2 for the University)</a:t>
            </a:r>
          </a:p>
          <a:p>
            <a:pPr lvl="1"/>
            <a:r>
              <a:rPr lang="en-US" dirty="0" smtClean="0"/>
              <a:t>Library certificate</a:t>
            </a:r>
          </a:p>
          <a:p>
            <a:pPr lvl="1"/>
            <a:r>
              <a:rPr lang="en-US" dirty="0" smtClean="0"/>
              <a:t>Application form (2)</a:t>
            </a:r>
          </a:p>
          <a:p>
            <a:pPr lvl="1"/>
            <a:r>
              <a:rPr lang="en-US" dirty="0" smtClean="0"/>
              <a:t>Scanned DNI (2)</a:t>
            </a:r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4558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Conclusions</a:t>
            </a:r>
            <a:r>
              <a:rPr lang="es-ES" dirty="0" smtClean="0"/>
              <a:t>	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Think and check your </a:t>
            </a:r>
            <a:r>
              <a:rPr lang="en-US" sz="2800" u="sng" dirty="0" smtClean="0"/>
              <a:t>time restrictions</a:t>
            </a:r>
            <a:r>
              <a:rPr lang="en-US" sz="2800" dirty="0" smtClean="0"/>
              <a:t> for thesis deposit</a:t>
            </a:r>
          </a:p>
          <a:p>
            <a:r>
              <a:rPr lang="en-US" sz="2800" dirty="0" smtClean="0"/>
              <a:t>Start collecting your important documents</a:t>
            </a:r>
          </a:p>
          <a:p>
            <a:r>
              <a:rPr lang="en-US" sz="2800" dirty="0" smtClean="0"/>
              <a:t>Be patient</a:t>
            </a:r>
          </a:p>
          <a:p>
            <a:r>
              <a:rPr lang="en-US" sz="2800" dirty="0" smtClean="0"/>
              <a:t>Careful with your own grants. Other documents may be needed</a:t>
            </a:r>
          </a:p>
          <a:p>
            <a:pPr marL="0" indent="0">
              <a:buNone/>
            </a:pPr>
            <a:endParaRPr lang="en-US" sz="2800" b="1" dirty="0" smtClean="0"/>
          </a:p>
          <a:p>
            <a:endParaRPr lang="en-US" sz="2800" b="1" dirty="0" smtClean="0"/>
          </a:p>
          <a:p>
            <a:pPr marL="0" indent="0">
              <a:buNone/>
            </a:pPr>
            <a:r>
              <a:rPr lang="en-US" sz="3200" b="1" dirty="0" smtClean="0">
                <a:solidFill>
                  <a:srgbClr val="234A94"/>
                </a:solidFill>
              </a:rPr>
              <a:t>Special thanks to:</a:t>
            </a:r>
          </a:p>
          <a:p>
            <a:pPr lvl="1"/>
            <a:r>
              <a:rPr lang="en-US" sz="2800" b="1" dirty="0" smtClean="0">
                <a:solidFill>
                  <a:srgbClr val="234A94"/>
                </a:solidFill>
              </a:rPr>
              <a:t>Emilio Serrano</a:t>
            </a:r>
            <a:endParaRPr lang="en-US" sz="2800" b="1" dirty="0">
              <a:solidFill>
                <a:srgbClr val="234A9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0665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Good</a:t>
            </a:r>
            <a:r>
              <a:rPr lang="es-ES" dirty="0" smtClean="0"/>
              <a:t> </a:t>
            </a:r>
            <a:r>
              <a:rPr lang="es-ES" dirty="0" err="1" smtClean="0"/>
              <a:t>Luck</a:t>
            </a:r>
            <a:r>
              <a:rPr lang="es-ES" dirty="0" smtClean="0"/>
              <a:t>!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9218" name="Picture 2" descr="Resultado de imagen de &quot;may the force be with you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793996"/>
            <a:ext cx="876300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504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666088" y="4353724"/>
            <a:ext cx="6429388" cy="1352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Pablo Calleja</a:t>
            </a: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b="1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Julia Bosque</a:t>
            </a: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endParaRPr lang="es-ES" b="1" kern="0" dirty="0" smtClean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Ontology</a:t>
            </a: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Engineering</a:t>
            </a: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Group</a:t>
            </a:r>
            <a:endParaRPr lang="es-ES" kern="0" dirty="0" smtClean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algn="ctr" defTabSz="914400" eaLnBrk="0" fontAlgn="base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defRPr/>
            </a:pPr>
            <a:r>
              <a:rPr lang="es-ES" kern="0" dirty="0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Universidad Politécnica de Madrid, </a:t>
            </a:r>
            <a:r>
              <a:rPr lang="es-ES" kern="0" dirty="0" err="1" smtClean="0">
                <a:solidFill>
                  <a:srgbClr val="234A94"/>
                </a:solidFill>
                <a:latin typeface="Helvetica Neue" charset="0"/>
                <a:ea typeface="Helvetica Neue" charset="0"/>
                <a:cs typeface="Helvetica Neue" charset="0"/>
              </a:rPr>
              <a:t>Spain</a:t>
            </a:r>
            <a:endParaRPr lang="en-GB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GB" sz="1600" kern="0" dirty="0" smtClean="0">
              <a:solidFill>
                <a:schemeClr val="tx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778371" y="1210521"/>
            <a:ext cx="6365632" cy="2833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endParaRPr lang="en-US" sz="3600" kern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r>
              <a:rPr lang="en-US" sz="3600" kern="0" dirty="0" smtClean="0">
                <a:latin typeface="Helvetica Neue" charset="0"/>
                <a:ea typeface="Helvetica Neue" charset="0"/>
                <a:cs typeface="Helvetica Neue" charset="0"/>
              </a:rPr>
              <a:t>Frenetic Race </a:t>
            </a:r>
            <a:r>
              <a:rPr lang="en-US" sz="3600" kern="0" dirty="0">
                <a:latin typeface="Helvetica Neue" charset="0"/>
                <a:ea typeface="Helvetica Neue" charset="0"/>
                <a:cs typeface="Helvetica Neue" charset="0"/>
              </a:rPr>
              <a:t>Against </a:t>
            </a:r>
            <a:r>
              <a:rPr lang="en-US" sz="3600" kern="0" dirty="0" smtClean="0">
                <a:latin typeface="Helvetica Neue" charset="0"/>
                <a:ea typeface="Helvetica Neue" charset="0"/>
                <a:cs typeface="Helvetica Neue" charset="0"/>
              </a:rPr>
              <a:t>Bureaucracy</a:t>
            </a:r>
            <a:endParaRPr lang="en-US" sz="36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endParaRPr lang="en-US" sz="2800" kern="0" dirty="0" smtClean="0">
              <a:latin typeface="Helvetica Neue" charset="0"/>
              <a:ea typeface="Helvetica Neue" charset="0"/>
              <a:cs typeface="Helvetica Neue" charset="0"/>
            </a:endParaRPr>
          </a:p>
          <a:p>
            <a:pPr defTabSz="914400"/>
            <a:r>
              <a:rPr lang="en-US" sz="4800" kern="0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endParaRPr lang="en-US" sz="2800" kern="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14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8442" y="6506110"/>
            <a:ext cx="246960" cy="252000"/>
          </a:xfrm>
          <a:prstGeom prst="rect">
            <a:avLst/>
          </a:prstGeom>
        </p:spPr>
      </p:pic>
      <p:sp>
        <p:nvSpPr>
          <p:cNvPr id="16" name="TextBox 6"/>
          <p:cNvSpPr txBox="1"/>
          <p:nvPr/>
        </p:nvSpPr>
        <p:spPr>
          <a:xfrm>
            <a:off x="5880782" y="6415708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20/2/2020</a:t>
            </a:r>
          </a:p>
        </p:txBody>
      </p:sp>
      <p:sp>
        <p:nvSpPr>
          <p:cNvPr id="9" name="TextBox 6"/>
          <p:cNvSpPr txBox="1"/>
          <p:nvPr/>
        </p:nvSpPr>
        <p:spPr>
          <a:xfrm>
            <a:off x="3008160" y="6048731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pcalleja@fi.upm.es</a:t>
            </a:r>
          </a:p>
        </p:txBody>
      </p:sp>
      <p:pic>
        <p:nvPicPr>
          <p:cNvPr id="12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4505" y="6137138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6"/>
          <p:cNvSpPr txBox="1"/>
          <p:nvPr/>
        </p:nvSpPr>
        <p:spPr>
          <a:xfrm>
            <a:off x="2968787" y="6385797"/>
            <a:ext cx="2536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>
              <a:spcBef>
                <a:spcPts val="300"/>
              </a:spcBef>
            </a:pPr>
            <a:r>
              <a:rPr lang="es-E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@</a:t>
            </a:r>
            <a:r>
              <a:rPr lang="es-ES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SPabloCalleja</a:t>
            </a:r>
            <a:endParaRPr lang="es-ES" dirty="0" smtClean="0">
              <a:solidFill>
                <a:schemeClr val="tx1">
                  <a:lumMod val="75000"/>
                  <a:lumOff val="2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7" name="Picture 11" descr="https://encrypted-tbn0.gstatic.com/images?q=tbn:ANd9GcR8p3G5JBRQyvYSIijdMPKozFn93uiMnby2CbWbgdIHM-cqmUZm"/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8787" y="6447112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40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>
              <a:defRPr/>
            </a:pPr>
            <a:r>
              <a:rPr lang="es-ES" altLang="es-ES_tradnl" dirty="0" err="1" smtClean="0">
                <a:solidFill>
                  <a:srgbClr val="FFFFFF"/>
                </a:solidFill>
              </a:rPr>
              <a:t>Why</a:t>
            </a:r>
            <a:r>
              <a:rPr lang="es-ES" altLang="es-ES_tradnl" dirty="0" smtClean="0">
                <a:solidFill>
                  <a:srgbClr val="FFFFFF"/>
                </a:solidFill>
              </a:rPr>
              <a:t>?</a:t>
            </a:r>
            <a:endParaRPr lang="es-ES" altLang="es-ES_tradnl" dirty="0">
              <a:solidFill>
                <a:srgbClr val="FFFFFF"/>
              </a:solidFill>
            </a:endParaRPr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827" y="1186774"/>
            <a:ext cx="7223371" cy="4085617"/>
          </a:xfrm>
        </p:spPr>
      </p:pic>
    </p:spTree>
    <p:extLst>
      <p:ext uri="{BB962C8B-B14F-4D97-AF65-F5344CB8AC3E}">
        <p14:creationId xmlns:p14="http://schemas.microsoft.com/office/powerpoint/2010/main" val="95340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>
              <a:defRPr/>
            </a:pPr>
            <a:r>
              <a:rPr lang="en-US" altLang="es-ES_tradnl" dirty="0" smtClean="0">
                <a:solidFill>
                  <a:srgbClr val="FFFFFF"/>
                </a:solidFill>
              </a:rPr>
              <a:t>Definitive guideline?</a:t>
            </a:r>
            <a:endParaRPr lang="en-US" altLang="es-ES_tradnl" dirty="0">
              <a:solidFill>
                <a:srgbClr val="FFFFFF"/>
              </a:solidFill>
            </a:endParaRPr>
          </a:p>
        </p:txBody>
      </p:sp>
      <p:sp>
        <p:nvSpPr>
          <p:cNvPr id="3" name="2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685800" y="720970"/>
            <a:ext cx="7772400" cy="697014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smtClean="0"/>
              <a:t>Is this the </a:t>
            </a:r>
            <a:r>
              <a:rPr lang="en-US" sz="3200" b="1" dirty="0" smtClean="0"/>
              <a:t>definitive guideline</a:t>
            </a:r>
            <a:r>
              <a:rPr lang="en-US" sz="3200" dirty="0" smtClean="0"/>
              <a:t> for the bureaucracy?</a:t>
            </a:r>
            <a:endParaRPr lang="en-US" sz="3200" dirty="0"/>
          </a:p>
        </p:txBody>
      </p:sp>
      <p:sp>
        <p:nvSpPr>
          <p:cNvPr id="7" name="Marcador de contenido 4"/>
          <p:cNvSpPr txBox="1">
            <a:spLocks/>
          </p:cNvSpPr>
          <p:nvPr/>
        </p:nvSpPr>
        <p:spPr bwMode="auto">
          <a:xfrm>
            <a:off x="732183" y="2242228"/>
            <a:ext cx="7772400" cy="6970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Font typeface="Wingdings" charset="2"/>
              <a:buNone/>
            </a:pPr>
            <a:r>
              <a:rPr lang="es-ES" sz="3200" kern="0" dirty="0" smtClean="0">
                <a:solidFill>
                  <a:srgbClr val="FF0000"/>
                </a:solidFill>
              </a:rPr>
              <a:t>NO… BECAUSE…</a:t>
            </a:r>
            <a:endParaRPr lang="es-ES" sz="3200" kern="0" dirty="0">
              <a:solidFill>
                <a:srgbClr val="FF0000"/>
              </a:solidFill>
            </a:endParaRPr>
          </a:p>
        </p:txBody>
      </p:sp>
      <p:pic>
        <p:nvPicPr>
          <p:cNvPr id="8" name="Marcador de contenido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95400" y="3015783"/>
            <a:ext cx="5915628" cy="33127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228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Main</a:t>
            </a:r>
            <a:r>
              <a:rPr lang="es-ES" dirty="0" smtClean="0"/>
              <a:t> Links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674225" y="593652"/>
            <a:ext cx="7772400" cy="5603631"/>
          </a:xfrm>
        </p:spPr>
        <p:txBody>
          <a:bodyPr/>
          <a:lstStyle/>
          <a:p>
            <a:r>
              <a:rPr lang="es-ES" dirty="0"/>
              <a:t>Doctorado DIA</a:t>
            </a:r>
          </a:p>
          <a:p>
            <a:pPr lvl="1"/>
            <a:r>
              <a:rPr lang="es-ES" dirty="0">
                <a:hlinkClick r:id="rId2"/>
              </a:rPr>
              <a:t>http://www.dia.fi.upm.es/doctoradoia/?q=es/node/222</a:t>
            </a:r>
            <a:endParaRPr lang="es-ES" dirty="0"/>
          </a:p>
          <a:p>
            <a:r>
              <a:rPr lang="es-ES" dirty="0"/>
              <a:t>Normativa</a:t>
            </a:r>
          </a:p>
          <a:p>
            <a:pPr lvl="1"/>
            <a:r>
              <a:rPr lang="es-ES" dirty="0">
                <a:hlinkClick r:id="rId3"/>
              </a:rPr>
              <a:t>https://</a:t>
            </a:r>
            <a:r>
              <a:rPr lang="es-ES" dirty="0" smtClean="0">
                <a:hlinkClick r:id="rId3"/>
              </a:rPr>
              <a:t>www.upm.es/Estudiantes/Estudios_Titulaciones/Estudios_Doctorado/normativa</a:t>
            </a:r>
            <a:endParaRPr lang="es-ES" dirty="0" smtClean="0"/>
          </a:p>
          <a:p>
            <a:pPr lvl="1"/>
            <a:endParaRPr lang="es-ES" dirty="0" smtClean="0"/>
          </a:p>
          <a:p>
            <a:r>
              <a:rPr lang="es-ES" dirty="0" smtClean="0"/>
              <a:t>Politécnica Virtual (PV)</a:t>
            </a:r>
          </a:p>
          <a:p>
            <a:pPr lvl="1"/>
            <a:r>
              <a:rPr lang="es-ES" dirty="0">
                <a:hlinkClick r:id="rId4"/>
              </a:rPr>
              <a:t>https://</a:t>
            </a:r>
            <a:r>
              <a:rPr lang="es-ES" dirty="0" smtClean="0">
                <a:hlinkClick r:id="rId4"/>
              </a:rPr>
              <a:t>www.upm.es/politecnica_virtual/login.upm</a:t>
            </a:r>
            <a:endParaRPr lang="es-ES" dirty="0" smtClean="0"/>
          </a:p>
          <a:p>
            <a:r>
              <a:rPr lang="es-ES" dirty="0" smtClean="0"/>
              <a:t>Impresos UPM (UPM </a:t>
            </a:r>
            <a:r>
              <a:rPr lang="es-ES" dirty="0" err="1" smtClean="0"/>
              <a:t>Prints</a:t>
            </a:r>
            <a:r>
              <a:rPr lang="es-ES" dirty="0" smtClean="0"/>
              <a:t>)</a:t>
            </a:r>
          </a:p>
          <a:p>
            <a:pPr lvl="1"/>
            <a:r>
              <a:rPr lang="es-ES" dirty="0">
                <a:hlinkClick r:id="rId5"/>
              </a:rPr>
              <a:t>https://</a:t>
            </a:r>
            <a:r>
              <a:rPr lang="es-ES" dirty="0" smtClean="0">
                <a:hlinkClick r:id="rId5"/>
              </a:rPr>
              <a:t>www.upm.es/Estudiantes/Estudios_Titulaciones/Estudios_Doctorado/Tesis/Impresos</a:t>
            </a:r>
            <a:endParaRPr lang="es-ES" dirty="0" smtClean="0"/>
          </a:p>
          <a:p>
            <a:endParaRPr lang="es-ES" dirty="0" smtClean="0"/>
          </a:p>
          <a:p>
            <a:r>
              <a:rPr lang="es-ES" dirty="0" smtClean="0"/>
              <a:t>Teseo</a:t>
            </a:r>
          </a:p>
          <a:p>
            <a:pPr lvl="1"/>
            <a:r>
              <a:rPr lang="es-ES" dirty="0" err="1" smtClean="0"/>
              <a:t>Spanish</a:t>
            </a:r>
            <a:r>
              <a:rPr lang="es-ES" dirty="0" smtClean="0"/>
              <a:t> </a:t>
            </a:r>
            <a:r>
              <a:rPr lang="es-ES" dirty="0" err="1" smtClean="0"/>
              <a:t>Database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PhD </a:t>
            </a:r>
            <a:r>
              <a:rPr lang="es-ES" dirty="0" err="1" smtClean="0"/>
              <a:t>thesis</a:t>
            </a:r>
            <a:endParaRPr lang="es-ES" dirty="0" smtClean="0"/>
          </a:p>
          <a:p>
            <a:pPr lvl="1"/>
            <a:r>
              <a:rPr lang="es-ES" dirty="0">
                <a:hlinkClick r:id="rId6"/>
              </a:rPr>
              <a:t>https://www.educacion.gob.es/teseo/irGestionarConsulta.do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8437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big</a:t>
            </a:r>
            <a:r>
              <a:rPr lang="es-ES" dirty="0" smtClean="0"/>
              <a:t> </a:t>
            </a:r>
            <a:r>
              <a:rPr lang="es-ES" dirty="0" err="1" smtClean="0"/>
              <a:t>picture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5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2599" y="516549"/>
            <a:ext cx="6463543" cy="5611329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903089" y="6244540"/>
            <a:ext cx="31647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 smtClean="0"/>
              <a:t>From</a:t>
            </a:r>
            <a:r>
              <a:rPr lang="es-ES" dirty="0" smtClean="0"/>
              <a:t>: Doctorado </a:t>
            </a:r>
            <a:r>
              <a:rPr lang="es-ES" dirty="0"/>
              <a:t>DIA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96372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6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3" t="5882" r="71315" b="66777"/>
          <a:stretch/>
        </p:blipFill>
        <p:spPr bwMode="auto">
          <a:xfrm>
            <a:off x="243068" y="694481"/>
            <a:ext cx="3368233" cy="2916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3"/>
          <p:cNvSpPr txBox="1">
            <a:spLocks/>
          </p:cNvSpPr>
          <p:nvPr/>
        </p:nvSpPr>
        <p:spPr bwMode="auto">
          <a:xfrm>
            <a:off x="3611301" y="809485"/>
            <a:ext cx="5532699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/>
            <a:r>
              <a:rPr lang="en-US" kern="0" dirty="0" smtClean="0"/>
              <a:t>Accepted annual research plan (PV - RAPI) </a:t>
            </a:r>
          </a:p>
          <a:p>
            <a:pPr defTabSz="914400"/>
            <a:r>
              <a:rPr lang="en-US" kern="0" dirty="0" smtClean="0"/>
              <a:t>Formation activities</a:t>
            </a:r>
          </a:p>
          <a:p>
            <a:pPr lvl="1" defTabSz="914400"/>
            <a:r>
              <a:rPr lang="en-US" kern="0" dirty="0" smtClean="0"/>
              <a:t>Victoria </a:t>
            </a:r>
            <a:r>
              <a:rPr lang="en-US" kern="0" dirty="0" smtClean="0">
                <a:solidFill>
                  <a:srgbClr val="FF0000"/>
                </a:solidFill>
              </a:rPr>
              <a:t>should</a:t>
            </a:r>
            <a:r>
              <a:rPr lang="en-US" kern="0" dirty="0" smtClean="0"/>
              <a:t> have this information</a:t>
            </a:r>
          </a:p>
          <a:p>
            <a:pPr lvl="1" defTabSz="914400"/>
            <a:r>
              <a:rPr lang="en-US" kern="0" dirty="0" smtClean="0"/>
              <a:t>Use the annual report of the activities</a:t>
            </a:r>
          </a:p>
          <a:p>
            <a:pPr defTabSz="914400"/>
            <a:r>
              <a:rPr lang="en-US" kern="0" dirty="0" smtClean="0"/>
              <a:t>Course payment</a:t>
            </a:r>
          </a:p>
          <a:p>
            <a:pPr defTabSz="914400"/>
            <a:r>
              <a:rPr lang="en-US" kern="0" dirty="0" smtClean="0"/>
              <a:t>Quality program:</a:t>
            </a:r>
          </a:p>
          <a:p>
            <a:pPr lvl="1" defTabSz="914400"/>
            <a:r>
              <a:rPr lang="en-US" kern="0" dirty="0" smtClean="0"/>
              <a:t>A Journal</a:t>
            </a:r>
          </a:p>
          <a:p>
            <a:pPr lvl="1" defTabSz="914400"/>
            <a:r>
              <a:rPr lang="en-US" kern="0" dirty="0" smtClean="0"/>
              <a:t>In computer science: Core A</a:t>
            </a:r>
          </a:p>
          <a:p>
            <a:pPr lvl="1" defTabSz="914400"/>
            <a:r>
              <a:rPr lang="es-ES" dirty="0">
                <a:hlinkClick r:id="rId3"/>
              </a:rPr>
              <a:t>https://www.upm.es/sfs/Rectorado/Vicerrectorado%20de%20Investigacion/Doctorado/Normativa/Documentos/Criterios_calidad_Tesis_Doctorales.pdf</a:t>
            </a:r>
            <a:endParaRPr lang="en-US" kern="0" dirty="0" smtClean="0"/>
          </a:p>
          <a:p>
            <a:pPr defTabSz="914400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03466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Documents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Deposit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7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75" t="1077" r="2786" b="67865"/>
          <a:stretch/>
        </p:blipFill>
        <p:spPr bwMode="auto">
          <a:xfrm>
            <a:off x="717550" y="508000"/>
            <a:ext cx="7386423" cy="1974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contenido 3"/>
          <p:cNvSpPr txBox="1">
            <a:spLocks/>
          </p:cNvSpPr>
          <p:nvPr/>
        </p:nvSpPr>
        <p:spPr bwMode="auto">
          <a:xfrm>
            <a:off x="184149" y="2605182"/>
            <a:ext cx="3983659" cy="324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n-US" sz="2000" kern="0" dirty="0" smtClean="0"/>
              <a:t>Documents</a:t>
            </a:r>
          </a:p>
          <a:p>
            <a:pPr indent="-254000" defTabSz="914400"/>
            <a:r>
              <a:rPr lang="en-US" sz="1600" kern="0" dirty="0" smtClean="0"/>
              <a:t>Director(s) authorization</a:t>
            </a:r>
          </a:p>
          <a:p>
            <a:pPr indent="-254000" defTabSz="914400"/>
            <a:r>
              <a:rPr lang="en-US" sz="1600" kern="0" dirty="0" smtClean="0"/>
              <a:t>Examination panel proposal</a:t>
            </a:r>
          </a:p>
          <a:p>
            <a:pPr indent="-254000" defTabSz="914400"/>
            <a:r>
              <a:rPr lang="en-US" sz="1600" kern="0" dirty="0" smtClean="0"/>
              <a:t>Acceptance letters of panel members</a:t>
            </a:r>
          </a:p>
          <a:p>
            <a:pPr lvl="1" indent="-254000" defTabSz="914400"/>
            <a:r>
              <a:rPr lang="en-US" sz="1050" kern="0" dirty="0" smtClean="0"/>
              <a:t>Original: Signed in blue</a:t>
            </a:r>
          </a:p>
          <a:p>
            <a:pPr indent="-254000" defTabSz="914400"/>
            <a:r>
              <a:rPr lang="en-US" sz="1600" kern="0" dirty="0" smtClean="0"/>
              <a:t>Confidentiality clauses (if needed)</a:t>
            </a:r>
          </a:p>
          <a:p>
            <a:pPr indent="-254000" defTabSz="914400"/>
            <a:r>
              <a:rPr lang="en-US" sz="1600" kern="0" dirty="0" err="1" smtClean="0"/>
              <a:t>Rendimiento</a:t>
            </a:r>
            <a:r>
              <a:rPr lang="en-US" sz="1600" kern="0" dirty="0" smtClean="0"/>
              <a:t> </a:t>
            </a:r>
            <a:r>
              <a:rPr lang="en-US" sz="1600" kern="0" dirty="0" err="1" smtClean="0"/>
              <a:t>Científico</a:t>
            </a:r>
            <a:r>
              <a:rPr lang="en-US" sz="1600" kern="0" dirty="0" smtClean="0"/>
              <a:t>:</a:t>
            </a:r>
          </a:p>
          <a:p>
            <a:pPr lvl="1" indent="-254000" defTabSz="914400"/>
            <a:r>
              <a:rPr lang="es-ES" sz="1050" kern="0" dirty="0" smtClean="0"/>
              <a:t>PV -&gt; Tesis </a:t>
            </a:r>
            <a:r>
              <a:rPr lang="es-ES" sz="1050" kern="0" dirty="0"/>
              <a:t>Doctorales -&gt; </a:t>
            </a:r>
            <a:r>
              <a:rPr lang="es-ES" sz="1050" kern="0" dirty="0" err="1"/>
              <a:t>Curriculum</a:t>
            </a:r>
            <a:r>
              <a:rPr lang="es-ES" sz="1050" kern="0" dirty="0"/>
              <a:t> -&gt; acceder a </a:t>
            </a:r>
            <a:r>
              <a:rPr lang="es-ES" sz="1050" kern="0" dirty="0" smtClean="0"/>
              <a:t>aplicación </a:t>
            </a:r>
            <a:r>
              <a:rPr lang="es-ES" sz="1050" kern="0" dirty="0"/>
              <a:t>de CV </a:t>
            </a:r>
            <a:r>
              <a:rPr lang="es-ES" sz="1050" kern="0" dirty="0" smtClean="0"/>
              <a:t>-&gt; </a:t>
            </a:r>
            <a:r>
              <a:rPr lang="es-ES" sz="1050" kern="0" dirty="0"/>
              <a:t>exportar en Excel (solo </a:t>
            </a:r>
            <a:r>
              <a:rPr lang="es-ES" sz="1050" kern="0" dirty="0" smtClean="0"/>
              <a:t>investigación</a:t>
            </a:r>
            <a:r>
              <a:rPr lang="es-ES" sz="1050" kern="0" dirty="0"/>
              <a:t>)</a:t>
            </a:r>
            <a:endParaRPr lang="en-US" sz="1050" kern="0" dirty="0" smtClean="0"/>
          </a:p>
          <a:p>
            <a:pPr lvl="1" indent="-254000" defTabSz="914400"/>
            <a:r>
              <a:rPr lang="en-US" sz="1050" kern="0" dirty="0" smtClean="0"/>
              <a:t>Must contain the Q of the journal or the core of the paper that subscribes the quality program</a:t>
            </a:r>
          </a:p>
          <a:p>
            <a:pPr marL="0" indent="0" defTabSz="914400">
              <a:buNone/>
            </a:pPr>
            <a:r>
              <a:rPr lang="en-US" sz="1800" kern="0" dirty="0" smtClean="0"/>
              <a:t> </a:t>
            </a:r>
            <a:endParaRPr lang="en-US" sz="1800" kern="0" dirty="0"/>
          </a:p>
        </p:txBody>
      </p:sp>
      <p:sp>
        <p:nvSpPr>
          <p:cNvPr id="9" name="Marcador de contenido 3"/>
          <p:cNvSpPr txBox="1">
            <a:spLocks/>
          </p:cNvSpPr>
          <p:nvPr/>
        </p:nvSpPr>
        <p:spPr bwMode="auto">
          <a:xfrm>
            <a:off x="4410760" y="2605182"/>
            <a:ext cx="4091889" cy="2881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n-US" sz="2000" kern="0" dirty="0" smtClean="0"/>
              <a:t>International Mention</a:t>
            </a:r>
          </a:p>
          <a:p>
            <a:pPr indent="-254000" defTabSz="914400"/>
            <a:r>
              <a:rPr lang="en-US" sz="1600" kern="0" dirty="0" smtClean="0"/>
              <a:t>Application form</a:t>
            </a:r>
          </a:p>
          <a:p>
            <a:pPr indent="-254000" defTabSz="914400"/>
            <a:r>
              <a:rPr lang="en-US" sz="1600" kern="0" dirty="0" smtClean="0"/>
              <a:t>Original certificate of the internship</a:t>
            </a:r>
          </a:p>
          <a:p>
            <a:pPr lvl="1" indent="-254000" defTabSz="914400"/>
            <a:r>
              <a:rPr lang="en-US" sz="1200" kern="0" dirty="0" smtClean="0"/>
              <a:t>3 months</a:t>
            </a:r>
          </a:p>
          <a:p>
            <a:pPr indent="-254000" defTabSz="914400"/>
            <a:r>
              <a:rPr lang="en-US" sz="1600" kern="0" dirty="0" smtClean="0"/>
              <a:t>2 reports from external experts</a:t>
            </a:r>
          </a:p>
          <a:p>
            <a:pPr lvl="1" indent="-254000" defTabSz="914400"/>
            <a:r>
              <a:rPr lang="en-US" sz="1200" kern="0" dirty="0" smtClean="0"/>
              <a:t>No restrictions to choose</a:t>
            </a:r>
          </a:p>
          <a:p>
            <a:pPr indent="-254000" defTabSz="914400"/>
            <a:r>
              <a:rPr lang="en-US" sz="1600" kern="0" dirty="0" smtClean="0"/>
              <a:t>Curriculum of external experts</a:t>
            </a:r>
          </a:p>
          <a:p>
            <a:pPr indent="-254000" defTabSz="914400"/>
            <a:r>
              <a:rPr lang="en-US" sz="1600" kern="0" dirty="0" smtClean="0">
                <a:solidFill>
                  <a:srgbClr val="C00000"/>
                </a:solidFill>
              </a:rPr>
              <a:t>2nd external panel member payment</a:t>
            </a:r>
          </a:p>
          <a:p>
            <a:pPr indent="-254000" defTabSz="914400"/>
            <a:endParaRPr lang="en-US" sz="1600" kern="0" dirty="0"/>
          </a:p>
          <a:p>
            <a:pPr marL="88900" indent="0" defTabSz="914400">
              <a:buNone/>
            </a:pPr>
            <a:r>
              <a:rPr lang="es-ES" sz="1400" dirty="0">
                <a:hlinkClick r:id="rId3"/>
              </a:rPr>
              <a:t>http://www.upm.es/Estudiantes/Estudios_Titulaciones/Estudios_Doctorado/Tesis/mencion</a:t>
            </a:r>
            <a:endParaRPr lang="en-US" sz="1400" kern="0" dirty="0" smtClean="0"/>
          </a:p>
        </p:txBody>
      </p:sp>
      <p:sp>
        <p:nvSpPr>
          <p:cNvPr id="10" name="Marcador de contenido 3"/>
          <p:cNvSpPr txBox="1">
            <a:spLocks/>
          </p:cNvSpPr>
          <p:nvPr/>
        </p:nvSpPr>
        <p:spPr bwMode="auto">
          <a:xfrm>
            <a:off x="2203653" y="6158793"/>
            <a:ext cx="4414214" cy="45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s-ES" sz="2000" kern="0" dirty="0" err="1" smtClean="0">
                <a:solidFill>
                  <a:srgbClr val="C00000"/>
                </a:solidFill>
              </a:rPr>
              <a:t>Forms</a:t>
            </a:r>
            <a:r>
              <a:rPr lang="es-ES" sz="2000" kern="0" dirty="0" smtClean="0">
                <a:solidFill>
                  <a:srgbClr val="C00000"/>
                </a:solidFill>
              </a:rPr>
              <a:t>: In UPM </a:t>
            </a:r>
            <a:r>
              <a:rPr lang="es-ES" sz="2000" kern="0" dirty="0" err="1" smtClean="0">
                <a:solidFill>
                  <a:srgbClr val="C00000"/>
                </a:solidFill>
              </a:rPr>
              <a:t>Prints</a:t>
            </a:r>
            <a:r>
              <a:rPr lang="es-ES" sz="2000" kern="0" dirty="0" smtClean="0">
                <a:solidFill>
                  <a:srgbClr val="C00000"/>
                </a:solidFill>
              </a:rPr>
              <a:t> and WIKI </a:t>
            </a:r>
            <a:r>
              <a:rPr lang="es-ES" sz="2000" kern="0" dirty="0" smtClean="0">
                <a:solidFill>
                  <a:srgbClr val="C00000"/>
                </a:solidFill>
              </a:rPr>
              <a:t>OEG  </a:t>
            </a:r>
            <a:endParaRPr lang="en-US" sz="1800" kern="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21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Briconsejo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1026" name="Picture 2" descr="https://fotografias.antena3.com/clipping/cmsimages01/2013/02/16/4C0CD4B4-37BA-4099-B7E2-54AB75EB0894/6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050"/>
          <a:stretch/>
        </p:blipFill>
        <p:spPr bwMode="auto">
          <a:xfrm>
            <a:off x="364603" y="1286058"/>
            <a:ext cx="2228126" cy="427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contenido 3"/>
          <p:cNvSpPr txBox="1">
            <a:spLocks/>
          </p:cNvSpPr>
          <p:nvPr/>
        </p:nvSpPr>
        <p:spPr bwMode="auto">
          <a:xfrm>
            <a:off x="2944082" y="1147163"/>
            <a:ext cx="5493862" cy="46286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/>
            <a:r>
              <a:rPr lang="en-US" sz="2800" kern="0" dirty="0" smtClean="0"/>
              <a:t>Create a </a:t>
            </a:r>
            <a:r>
              <a:rPr lang="en-US" sz="2800" b="1" kern="0" dirty="0" smtClean="0"/>
              <a:t>TXT file </a:t>
            </a:r>
            <a:r>
              <a:rPr lang="en-US" sz="2800" kern="0" dirty="0" smtClean="0"/>
              <a:t>with all the important data of your thesis (names, emails, directions, etc.)</a:t>
            </a:r>
          </a:p>
          <a:p>
            <a:pPr defTabSz="914400"/>
            <a:endParaRPr lang="es-ES" sz="2800" kern="0" dirty="0"/>
          </a:p>
          <a:p>
            <a:pPr defTabSz="914400"/>
            <a:r>
              <a:rPr lang="en-US" sz="2800" kern="0" dirty="0" smtClean="0"/>
              <a:t>Have available documents of: </a:t>
            </a:r>
          </a:p>
          <a:p>
            <a:pPr lvl="1" defTabSz="914400"/>
            <a:r>
              <a:rPr lang="en-US" kern="0" dirty="0" smtClean="0"/>
              <a:t>Change </a:t>
            </a:r>
            <a:r>
              <a:rPr lang="en-US" kern="0" dirty="0"/>
              <a:t>of title </a:t>
            </a:r>
          </a:p>
          <a:p>
            <a:pPr lvl="1" defTabSz="914400"/>
            <a:r>
              <a:rPr lang="en-US" kern="0" dirty="0" smtClean="0"/>
              <a:t>Year extensions</a:t>
            </a:r>
            <a:r>
              <a:rPr lang="es-ES" kern="0" dirty="0" smtClean="0"/>
              <a:t> </a:t>
            </a:r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46835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Deposit</a:t>
            </a:r>
            <a:endParaRPr lang="en-U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9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7" t="1554" r="2792" b="1575"/>
          <a:stretch/>
        </p:blipFill>
        <p:spPr bwMode="auto">
          <a:xfrm>
            <a:off x="110965" y="642732"/>
            <a:ext cx="5985035" cy="5546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 bwMode="auto">
          <a:xfrm>
            <a:off x="385682" y="4298950"/>
            <a:ext cx="5926218" cy="139700"/>
          </a:xfrm>
          <a:prstGeom prst="rect">
            <a:avLst/>
          </a:prstGeom>
          <a:solidFill>
            <a:srgbClr val="FF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4756149" y="4194286"/>
            <a:ext cx="1614567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defTabSz="914400"/>
            <a:r>
              <a:rPr lang="en-US" sz="1800" kern="0" dirty="0" smtClean="0">
                <a:solidFill>
                  <a:schemeClr val="tx1"/>
                </a:solidFill>
              </a:rPr>
              <a:t>True Deposit</a:t>
            </a:r>
            <a:endParaRPr lang="en-US" sz="1800" kern="0" dirty="0">
              <a:solidFill>
                <a:schemeClr val="tx1"/>
              </a:solidFill>
            </a:endParaRPr>
          </a:p>
        </p:txBody>
      </p:sp>
      <p:sp>
        <p:nvSpPr>
          <p:cNvPr id="9" name="Marcador de contenido 3"/>
          <p:cNvSpPr txBox="1">
            <a:spLocks/>
          </p:cNvSpPr>
          <p:nvPr/>
        </p:nvSpPr>
        <p:spPr bwMode="auto">
          <a:xfrm>
            <a:off x="6166504" y="611362"/>
            <a:ext cx="2901296" cy="1926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n-US" b="1" kern="0" dirty="0" smtClean="0"/>
              <a:t>Problems: </a:t>
            </a:r>
          </a:p>
          <a:p>
            <a:pPr defTabSz="914400"/>
            <a:r>
              <a:rPr lang="en-US" sz="2000" b="1" kern="0" dirty="0" smtClean="0"/>
              <a:t>Time</a:t>
            </a:r>
          </a:p>
          <a:p>
            <a:pPr defTabSz="914400"/>
            <a:r>
              <a:rPr lang="en-US" sz="2000" b="1" kern="0" dirty="0" smtClean="0"/>
              <a:t>Commissions</a:t>
            </a:r>
          </a:p>
          <a:p>
            <a:pPr defTabSz="914400"/>
            <a:r>
              <a:rPr lang="en-US" sz="2000" b="1" kern="0" dirty="0" smtClean="0">
                <a:solidFill>
                  <a:srgbClr val="C00000"/>
                </a:solidFill>
              </a:rPr>
              <a:t>Your own time restrictions (check PV)</a:t>
            </a:r>
          </a:p>
          <a:p>
            <a:pPr marL="0" indent="0" defTabSz="914400">
              <a:buNone/>
            </a:pPr>
            <a:endParaRPr lang="es-ES" b="1" kern="0" dirty="0" smtClean="0"/>
          </a:p>
        </p:txBody>
      </p:sp>
      <p:sp>
        <p:nvSpPr>
          <p:cNvPr id="6" name="Flecha izquierda 5"/>
          <p:cNvSpPr/>
          <p:nvPr/>
        </p:nvSpPr>
        <p:spPr bwMode="auto">
          <a:xfrm>
            <a:off x="5010470" y="3236034"/>
            <a:ext cx="1663380" cy="259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0" name="Flecha izquierda 9"/>
          <p:cNvSpPr/>
          <p:nvPr/>
        </p:nvSpPr>
        <p:spPr bwMode="auto">
          <a:xfrm>
            <a:off x="5010470" y="4708985"/>
            <a:ext cx="1663380" cy="259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1" name="Rectángulo 10"/>
          <p:cNvSpPr/>
          <p:nvPr/>
        </p:nvSpPr>
        <p:spPr bwMode="auto">
          <a:xfrm>
            <a:off x="6753552" y="2838450"/>
            <a:ext cx="2122402" cy="11493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sz="1200" b="1" dirty="0" err="1" smtClean="0">
                <a:solidFill>
                  <a:schemeClr val="tx1"/>
                </a:solidFill>
                <a:latin typeface="Arial" pitchFamily="34" charset="0"/>
              </a:rPr>
              <a:t>From</a:t>
            </a: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: PV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To: CAPD – Comisión Académica del Programa de Doctorado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</a:rPr>
              <a:t>Time: Maximum 10 days</a:t>
            </a:r>
            <a:endParaRPr kumimoji="0" lang="en-US" sz="12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</a:endParaRPr>
          </a:p>
        </p:txBody>
      </p:sp>
      <p:sp>
        <p:nvSpPr>
          <p:cNvPr id="12" name="Rectángulo 11"/>
          <p:cNvSpPr/>
          <p:nvPr/>
        </p:nvSpPr>
        <p:spPr bwMode="auto">
          <a:xfrm>
            <a:off x="6753552" y="4438650"/>
            <a:ext cx="2122402" cy="100965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1200" b="1" dirty="0" err="1">
                <a:solidFill>
                  <a:schemeClr val="tx1"/>
                </a:solidFill>
                <a:latin typeface="Arial" pitchFamily="34" charset="0"/>
              </a:rPr>
              <a:t>From</a:t>
            </a:r>
            <a:r>
              <a:rPr lang="es-ES" sz="1200" b="1" dirty="0">
                <a:solidFill>
                  <a:schemeClr val="tx1"/>
                </a:solidFill>
                <a:latin typeface="Arial" pitchFamily="34" charset="0"/>
              </a:rPr>
              <a:t>: </a:t>
            </a:r>
            <a:r>
              <a:rPr lang="es-ES" sz="1200" b="1" dirty="0" err="1" smtClean="0">
                <a:solidFill>
                  <a:schemeClr val="tx1"/>
                </a:solidFill>
                <a:latin typeface="Arial" pitchFamily="34" charset="0"/>
              </a:rPr>
              <a:t>Payment</a:t>
            </a: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 (</a:t>
            </a:r>
            <a:r>
              <a:rPr lang="es-ES" sz="1200" b="1" dirty="0" err="1" smtClean="0">
                <a:solidFill>
                  <a:schemeClr val="tx1"/>
                </a:solidFill>
                <a:latin typeface="Arial" pitchFamily="34" charset="0"/>
              </a:rPr>
              <a:t>Deposit</a:t>
            </a: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)</a:t>
            </a:r>
            <a:endParaRPr lang="es-ES" sz="1200" b="1" dirty="0">
              <a:solidFill>
                <a:schemeClr val="tx1"/>
              </a:solidFill>
              <a:latin typeface="Arial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1200" b="1" dirty="0">
                <a:solidFill>
                  <a:schemeClr val="tx1"/>
                </a:solidFill>
                <a:latin typeface="Arial" pitchFamily="34" charset="0"/>
              </a:rPr>
              <a:t>To: </a:t>
            </a: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CDU </a:t>
            </a:r>
            <a:r>
              <a:rPr lang="es-ES" sz="1200" b="1" dirty="0">
                <a:solidFill>
                  <a:schemeClr val="tx1"/>
                </a:solidFill>
                <a:latin typeface="Arial" pitchFamily="34" charset="0"/>
              </a:rPr>
              <a:t>– Comisión </a:t>
            </a:r>
            <a:r>
              <a:rPr lang="es-ES" sz="1200" b="1" dirty="0" smtClean="0">
                <a:solidFill>
                  <a:schemeClr val="tx1"/>
                </a:solidFill>
                <a:latin typeface="Arial" pitchFamily="34" charset="0"/>
              </a:rPr>
              <a:t>Doctorado UPM</a:t>
            </a:r>
            <a:endParaRPr lang="es-ES" sz="1200" b="1" dirty="0">
              <a:solidFill>
                <a:schemeClr val="tx1"/>
              </a:solidFill>
              <a:latin typeface="Arial" pitchFamily="34" charset="0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chemeClr val="tx1"/>
                </a:solidFill>
                <a:latin typeface="Arial" pitchFamily="34" charset="0"/>
              </a:rPr>
              <a:t>Time: </a:t>
            </a:r>
            <a:r>
              <a:rPr lang="en-US" sz="1200" b="1" dirty="0" smtClean="0">
                <a:solidFill>
                  <a:schemeClr val="tx1"/>
                </a:solidFill>
                <a:latin typeface="Arial" pitchFamily="34" charset="0"/>
              </a:rPr>
              <a:t>Minimum 15 </a:t>
            </a:r>
            <a:r>
              <a:rPr lang="en-US" sz="1200" b="1" dirty="0">
                <a:solidFill>
                  <a:schemeClr val="tx1"/>
                </a:solidFill>
                <a:latin typeface="Arial" pitchFamily="34" charset="0"/>
              </a:rPr>
              <a:t>days</a:t>
            </a:r>
          </a:p>
        </p:txBody>
      </p:sp>
    </p:spTree>
    <p:extLst>
      <p:ext uri="{BB962C8B-B14F-4D97-AF65-F5344CB8AC3E}">
        <p14:creationId xmlns:p14="http://schemas.microsoft.com/office/powerpoint/2010/main" val="66880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9" grpId="0"/>
      <p:bldP spid="6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Template_Project">
  <a:themeElements>
    <a:clrScheme name="Custom 1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late_Projec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mplate_Projec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_Projec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14828</TotalTime>
  <Words>550</Words>
  <Application>Microsoft Office PowerPoint</Application>
  <PresentationFormat>Presentación en pantalla (4:3)</PresentationFormat>
  <Paragraphs>165</Paragraphs>
  <Slides>16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4" baseType="lpstr">
      <vt:lpstr>.AppleSystemUIFont</vt:lpstr>
      <vt:lpstr>Arial</vt:lpstr>
      <vt:lpstr>Calibri</vt:lpstr>
      <vt:lpstr>Courier New</vt:lpstr>
      <vt:lpstr>Helvetica</vt:lpstr>
      <vt:lpstr>Helvetica Neue</vt:lpstr>
      <vt:lpstr>Wingdings</vt:lpstr>
      <vt:lpstr>Template_Project</vt:lpstr>
      <vt:lpstr>Presentación de PowerPoint</vt:lpstr>
      <vt:lpstr>Why?</vt:lpstr>
      <vt:lpstr>Definitive guideline?</vt:lpstr>
      <vt:lpstr>Main Links</vt:lpstr>
      <vt:lpstr>The big picture</vt:lpstr>
      <vt:lpstr>Requirements</vt:lpstr>
      <vt:lpstr>Documents for Deposit</vt:lpstr>
      <vt:lpstr>Briconsejo</vt:lpstr>
      <vt:lpstr>Deposit</vt:lpstr>
      <vt:lpstr>Diagram</vt:lpstr>
      <vt:lpstr>Deposit. Next steps</vt:lpstr>
      <vt:lpstr>Defense</vt:lpstr>
      <vt:lpstr>Title Application</vt:lpstr>
      <vt:lpstr>Conclusions </vt:lpstr>
      <vt:lpstr>Good Luck!</vt:lpstr>
      <vt:lpstr>Presentación de PowerPoint</vt:lpstr>
    </vt:vector>
  </TitlesOfParts>
  <Company>Universidad Politecnica de Madrid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Olga Ximena Giraldo Pasmin</dc:creator>
  <cp:lastModifiedBy>Pablo</cp:lastModifiedBy>
  <cp:revision>696</cp:revision>
  <dcterms:created xsi:type="dcterms:W3CDTF">2016-05-24T13:28:38Z</dcterms:created>
  <dcterms:modified xsi:type="dcterms:W3CDTF">2020-02-19T10:23:16Z</dcterms:modified>
</cp:coreProperties>
</file>